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60" r:id="rId4"/>
    <p:sldId id="263" r:id="rId5"/>
    <p:sldId id="273" r:id="rId6"/>
    <p:sldId id="274" r:id="rId7"/>
    <p:sldId id="275" r:id="rId8"/>
    <p:sldId id="276" r:id="rId9"/>
    <p:sldId id="277" r:id="rId10"/>
    <p:sldId id="259" r:id="rId11"/>
    <p:sldId id="258" r:id="rId12"/>
    <p:sldId id="262" r:id="rId13"/>
    <p:sldId id="261" r:id="rId14"/>
    <p:sldId id="264" r:id="rId15"/>
    <p:sldId id="265" r:id="rId16"/>
    <p:sldId id="266" r:id="rId17"/>
    <p:sldId id="267" r:id="rId18"/>
    <p:sldId id="278" r:id="rId19"/>
    <p:sldId id="268" r:id="rId20"/>
    <p:sldId id="270" r:id="rId21"/>
    <p:sldId id="269" r:id="rId22"/>
    <p:sldId id="271" r:id="rId23"/>
    <p:sldId id="27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94586"/>
  </p:normalViewPr>
  <p:slideViewPr>
    <p:cSldViewPr snapToGrid="0" snapToObjects="1">
      <p:cViewPr varScale="1">
        <p:scale>
          <a:sx n="102" d="100"/>
          <a:sy n="102" d="100"/>
        </p:scale>
        <p:origin x="8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4B3C55-055C-D94E-9538-EB94C34BF023}" type="datetimeFigureOut">
              <a:rPr lang="en-US" smtClean="0"/>
              <a:t>8/20/19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22FD19-001F-F443-9FAE-571EAA86D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64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l.acm.org/sig.cfm?id=SP946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https://dl.acm.org/sig.cfm?id=SP946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22FD19-001F-F443-9FAE-571EAA86D6B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592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83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795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89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13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16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31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72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641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0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60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31AAA-92E7-F049-BA72-3977E31FDA4E}" type="datetimeFigureOut">
              <a:rPr lang="en-US" smtClean="0"/>
              <a:t>8/20/19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09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c.gatech.edu/~qrzhang/course/cs8803/index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mailto:qrzhang@gatech.edu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qrzhang@gatech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qrzhang@gatech.edu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CS 8803 Topics in Program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41777"/>
            <a:ext cx="9144000" cy="1655762"/>
          </a:xfrm>
        </p:spPr>
        <p:txBody>
          <a:bodyPr/>
          <a:lstStyle/>
          <a:p>
            <a:r>
              <a:rPr lang="en-US" dirty="0" err="1"/>
              <a:t>Qirun</a:t>
            </a:r>
            <a:r>
              <a:rPr lang="en-US" dirty="0"/>
              <a:t> Zhang</a:t>
            </a:r>
          </a:p>
        </p:txBody>
      </p:sp>
    </p:spTree>
    <p:extLst>
      <p:ext uri="{BB962C8B-B14F-4D97-AF65-F5344CB8AC3E}">
        <p14:creationId xmlns:p14="http://schemas.microsoft.com/office/powerpoint/2010/main" val="439103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course?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 is one of the core topics in CS</a:t>
            </a:r>
          </a:p>
          <a:p>
            <a:r>
              <a:rPr lang="en-US" dirty="0"/>
              <a:t>Curiosity</a:t>
            </a:r>
          </a:p>
          <a:p>
            <a:r>
              <a:rPr lang="en-US" dirty="0"/>
              <a:t>Being cool</a:t>
            </a:r>
          </a:p>
          <a:p>
            <a:r>
              <a:rPr lang="en-US" dirty="0"/>
              <a:t>Solving read-world problems</a:t>
            </a:r>
          </a:p>
          <a:p>
            <a:r>
              <a:rPr lang="en-US" dirty="0"/>
              <a:t>Enjoy!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73C704-A732-BE47-B3A6-77BFD13C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013" y="1825625"/>
            <a:ext cx="41275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the topics</a:t>
            </a:r>
          </a:p>
          <a:p>
            <a:r>
              <a:rPr lang="en-US" dirty="0"/>
              <a:t>Find the overlap with your research</a:t>
            </a:r>
          </a:p>
          <a:p>
            <a:r>
              <a:rPr lang="en-US" dirty="0"/>
              <a:t>Practice writing</a:t>
            </a:r>
          </a:p>
          <a:p>
            <a:r>
              <a:rPr lang="en-US" dirty="0"/>
              <a:t>Practice presentation</a:t>
            </a:r>
          </a:p>
          <a:p>
            <a:r>
              <a:rPr lang="en-US" dirty="0"/>
              <a:t>Group discussion</a:t>
            </a:r>
          </a:p>
        </p:txBody>
      </p:sp>
    </p:spTree>
    <p:extLst>
      <p:ext uri="{BB962C8B-B14F-4D97-AF65-F5344CB8AC3E}">
        <p14:creationId xmlns:p14="http://schemas.microsoft.com/office/powerpoint/2010/main" val="2089722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170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logistics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Website: </a:t>
            </a:r>
            <a:r>
              <a:rPr lang="en-US" sz="2400" dirty="0">
                <a:hlinkClick r:id="rId2"/>
              </a:rPr>
              <a:t>https://www.cc.gatech.edu/~qrzhang/course/cs8803/index.html</a:t>
            </a:r>
            <a:endParaRPr lang="en-US" sz="2400" dirty="0"/>
          </a:p>
          <a:p>
            <a:r>
              <a:rPr lang="en-US" dirty="0"/>
              <a:t>Course announcement</a:t>
            </a:r>
          </a:p>
          <a:p>
            <a:pPr lvl="1"/>
            <a:r>
              <a:rPr lang="en-US" dirty="0"/>
              <a:t>Website</a:t>
            </a:r>
          </a:p>
          <a:p>
            <a:pPr lvl="1"/>
            <a:r>
              <a:rPr lang="en-US" dirty="0"/>
              <a:t>Canvas (via email)</a:t>
            </a:r>
          </a:p>
        </p:txBody>
      </p:sp>
    </p:spTree>
    <p:extLst>
      <p:ext uri="{BB962C8B-B14F-4D97-AF65-F5344CB8AC3E}">
        <p14:creationId xmlns:p14="http://schemas.microsoft.com/office/powerpoint/2010/main" val="82498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Paper review</a:t>
            </a:r>
          </a:p>
          <a:p>
            <a:r>
              <a:rPr lang="en-US" dirty="0"/>
              <a:t>Paper presentation</a:t>
            </a:r>
          </a:p>
          <a:p>
            <a:r>
              <a:rPr lang="en-US" dirty="0"/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162212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Study note vs conference review</a:t>
            </a:r>
          </a:p>
          <a:p>
            <a:r>
              <a:rPr lang="en-US" dirty="0"/>
              <a:t>Have an illustrative example</a:t>
            </a:r>
          </a:p>
          <a:p>
            <a:r>
              <a:rPr lang="en-US" dirty="0"/>
              <a:t>List your questions</a:t>
            </a:r>
          </a:p>
          <a:p>
            <a:r>
              <a:rPr lang="en-US" dirty="0">
                <a:solidFill>
                  <a:srgbClr val="FF0000"/>
                </a:solidFill>
              </a:rPr>
              <a:t>25</a:t>
            </a:r>
            <a:r>
              <a:rPr lang="en-US" dirty="0"/>
              <a:t> papers (tentative)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18</a:t>
            </a:r>
            <a:r>
              <a:rPr lang="en-US" dirty="0"/>
              <a:t> reviews in total</a:t>
            </a:r>
          </a:p>
          <a:p>
            <a:pPr lvl="2"/>
            <a:r>
              <a:rPr lang="en-US" dirty="0"/>
              <a:t>No late submission for theses reviews.</a:t>
            </a:r>
          </a:p>
          <a:p>
            <a:pPr lvl="2"/>
            <a:r>
              <a:rPr lang="en-US" dirty="0"/>
              <a:t>#</a:t>
            </a:r>
            <a:r>
              <a:rPr lang="en-US" dirty="0" err="1"/>
              <a:t>PaperReview</a:t>
            </a:r>
            <a:r>
              <a:rPr lang="en-US" dirty="0"/>
              <a:t> + #</a:t>
            </a:r>
            <a:r>
              <a:rPr lang="en-US" dirty="0" err="1"/>
              <a:t>PaperPresentation</a:t>
            </a:r>
            <a:r>
              <a:rPr lang="en-US" dirty="0"/>
              <a:t> = 18.</a:t>
            </a:r>
          </a:p>
          <a:p>
            <a:pPr lvl="2"/>
            <a:r>
              <a:rPr lang="en-US" dirty="0"/>
              <a:t>About 16 paper reviews for everyone.</a:t>
            </a:r>
          </a:p>
          <a:p>
            <a:pPr lvl="1"/>
            <a:r>
              <a:rPr lang="en-US" dirty="0"/>
              <a:t>Send the paper review to </a:t>
            </a:r>
            <a:r>
              <a:rPr lang="en-US" dirty="0">
                <a:hlinkClick r:id="rId2"/>
              </a:rPr>
              <a:t>qrzhang@gatech.edu</a:t>
            </a:r>
            <a:endParaRPr lang="en-US" dirty="0"/>
          </a:p>
          <a:p>
            <a:pPr lvl="2"/>
            <a:r>
              <a:rPr lang="en-US" dirty="0"/>
              <a:t>With the title [8803 reading] </a:t>
            </a:r>
            <a:r>
              <a:rPr lang="en-US" dirty="0" err="1"/>
              <a:t>Yourname:Papername</a:t>
            </a:r>
            <a:endParaRPr lang="en-US" dirty="0"/>
          </a:p>
          <a:p>
            <a:pPr lvl="2"/>
            <a:r>
              <a:rPr lang="en-US" dirty="0"/>
              <a:t>by 10:00 pm EST the night before the class </a:t>
            </a:r>
            <a:r>
              <a:rPr lang="en-US" dirty="0">
                <a:solidFill>
                  <a:srgbClr val="FF0000"/>
                </a:solidFill>
              </a:rPr>
              <a:t>discussing that paper</a:t>
            </a:r>
            <a:r>
              <a:rPr lang="en-US" dirty="0"/>
              <a:t>.</a:t>
            </a:r>
          </a:p>
          <a:p>
            <a:pPr lvl="3"/>
            <a:r>
              <a:rPr lang="en-US" dirty="0"/>
              <a:t>Example: if we are going to discuss paper X on 9/10, you need to send the review by 10:00 pm on 9/9.</a:t>
            </a:r>
          </a:p>
          <a:p>
            <a:r>
              <a:rPr lang="en-US" dirty="0"/>
              <a:t>If you are presenting, you don’t need to submit the review.</a:t>
            </a:r>
          </a:p>
        </p:txBody>
      </p:sp>
    </p:spTree>
    <p:extLst>
      <p:ext uri="{BB962C8B-B14F-4D97-AF65-F5344CB8AC3E}">
        <p14:creationId xmlns:p14="http://schemas.microsoft.com/office/powerpoint/2010/main" val="8193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50-min presentation</a:t>
            </a:r>
          </a:p>
          <a:p>
            <a:pPr lvl="1"/>
            <a:r>
              <a:rPr lang="en-US" dirty="0"/>
              <a:t>Be thorough</a:t>
            </a:r>
          </a:p>
          <a:p>
            <a:pPr lvl="1"/>
            <a:r>
              <a:rPr lang="en-US" dirty="0"/>
              <a:t>Make sure to introduce the background</a:t>
            </a:r>
          </a:p>
          <a:p>
            <a:r>
              <a:rPr lang="en-US" dirty="0"/>
              <a:t>25-min discussion</a:t>
            </a:r>
          </a:p>
        </p:txBody>
      </p:sp>
    </p:spTree>
    <p:extLst>
      <p:ext uri="{BB962C8B-B14F-4D97-AF65-F5344CB8AC3E}">
        <p14:creationId xmlns:p14="http://schemas.microsoft.com/office/powerpoint/2010/main" val="165849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Ideally, work as a group of 2 people.</a:t>
            </a:r>
          </a:p>
          <a:p>
            <a:r>
              <a:rPr lang="en-US" dirty="0"/>
              <a:t>You can also work solely.</a:t>
            </a:r>
          </a:p>
          <a:p>
            <a:r>
              <a:rPr lang="en-US" dirty="0"/>
              <a:t>Suggestion</a:t>
            </a:r>
          </a:p>
          <a:p>
            <a:pPr lvl="1"/>
            <a:r>
              <a:rPr lang="en-US" dirty="0"/>
              <a:t>Form your group sooner than later.</a:t>
            </a:r>
          </a:p>
          <a:p>
            <a:pPr lvl="1"/>
            <a:r>
              <a:rPr lang="en-US" dirty="0"/>
              <a:t>Find your project topic sooner than later.</a:t>
            </a:r>
          </a:p>
          <a:p>
            <a:r>
              <a:rPr lang="en-US" dirty="0"/>
              <a:t>Milestones</a:t>
            </a:r>
          </a:p>
          <a:p>
            <a:pPr lvl="1"/>
            <a:r>
              <a:rPr lang="en-US" dirty="0"/>
              <a:t>Project proposal</a:t>
            </a:r>
          </a:p>
          <a:p>
            <a:pPr lvl="2"/>
            <a:r>
              <a:rPr lang="en-US" dirty="0"/>
              <a:t>A conference-intro-style report</a:t>
            </a:r>
          </a:p>
          <a:p>
            <a:pPr lvl="1"/>
            <a:r>
              <a:rPr lang="en-US" dirty="0"/>
              <a:t>Project report</a:t>
            </a:r>
          </a:p>
          <a:p>
            <a:pPr lvl="2"/>
            <a:r>
              <a:rPr lang="en-US" dirty="0"/>
              <a:t>Similar to a conference paper</a:t>
            </a:r>
          </a:p>
          <a:p>
            <a:pPr lvl="1"/>
            <a:r>
              <a:rPr lang="en-US" dirty="0"/>
              <a:t>Project presentation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4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32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Todo</a:t>
            </a:r>
            <a:r>
              <a:rPr lang="en-US" dirty="0"/>
              <a:t>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Reading for the first week (see Optional Reading on the course page)</a:t>
            </a:r>
          </a:p>
          <a:p>
            <a:r>
              <a:rPr lang="en-US" dirty="0"/>
              <a:t>Check the course webpage and pick 5 papers (to present).</a:t>
            </a:r>
          </a:p>
          <a:p>
            <a:pPr lvl="1"/>
            <a:r>
              <a:rPr lang="en-US" dirty="0"/>
              <a:t>Send the paper names to </a:t>
            </a:r>
            <a:r>
              <a:rPr lang="en-US" dirty="0">
                <a:hlinkClick r:id="rId2"/>
              </a:rPr>
              <a:t>qrzhang@gatech.edu</a:t>
            </a: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Deadline: 8/23 10pm ET</a:t>
            </a:r>
          </a:p>
          <a:p>
            <a:r>
              <a:rPr lang="en-US" dirty="0"/>
              <a:t>Send the first paper review</a:t>
            </a:r>
          </a:p>
          <a:p>
            <a:pPr lvl="1"/>
            <a:r>
              <a:rPr lang="en-US" dirty="0"/>
              <a:t>Send the review to </a:t>
            </a:r>
            <a:r>
              <a:rPr lang="en-US" dirty="0">
                <a:hlinkClick r:id="rId2"/>
              </a:rPr>
              <a:t>qrzhang@gatech.edu</a:t>
            </a:r>
            <a:r>
              <a:rPr lang="en-US" dirty="0"/>
              <a:t> with the title “[8803 reading] </a:t>
            </a:r>
            <a:r>
              <a:rPr lang="en-US" dirty="0" err="1"/>
              <a:t>Yourname:Papername</a:t>
            </a:r>
            <a:r>
              <a:rPr lang="en-US" dirty="0"/>
              <a:t>”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Deadline: 8/26 10pm ET</a:t>
            </a:r>
          </a:p>
          <a:p>
            <a:r>
              <a:rPr lang="en-US" dirty="0"/>
              <a:t>Think about project topics and form a group</a:t>
            </a:r>
          </a:p>
          <a:p>
            <a:pPr lvl="1"/>
            <a:r>
              <a:rPr lang="en-US" dirty="0"/>
              <a:t>Deadline: TBD, in September.</a:t>
            </a:r>
          </a:p>
        </p:txBody>
      </p:sp>
    </p:spTree>
    <p:extLst>
      <p:ext uri="{BB962C8B-B14F-4D97-AF65-F5344CB8AC3E}">
        <p14:creationId xmlns:p14="http://schemas.microsoft.com/office/powerpoint/2010/main" val="276992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  <a:p>
            <a:r>
              <a:rPr lang="en-US" dirty="0"/>
              <a:t>Course Logistics</a:t>
            </a:r>
          </a:p>
          <a:p>
            <a:r>
              <a:rPr lang="en-US" dirty="0"/>
              <a:t>Course Overview</a:t>
            </a:r>
          </a:p>
        </p:txBody>
      </p:sp>
    </p:spTree>
    <p:extLst>
      <p:ext uri="{BB962C8B-B14F-4D97-AF65-F5344CB8AC3E}">
        <p14:creationId xmlns:p14="http://schemas.microsoft.com/office/powerpoint/2010/main" val="1657409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277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D0B96-D252-4749-8A77-4006801A0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Deciding Non-trivial program properties (without running the program)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BE130-2206-9C4C-8D0B-54F016B66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variable x equal value v at label L?</a:t>
            </a:r>
          </a:p>
          <a:p>
            <a:r>
              <a:rPr lang="en-US" dirty="0"/>
              <a:t>Must variable x equal value v at label L?</a:t>
            </a:r>
          </a:p>
          <a:p>
            <a:r>
              <a:rPr lang="en-US" dirty="0"/>
              <a:t>What is the sign of x at L?</a:t>
            </a:r>
          </a:p>
          <a:p>
            <a:r>
              <a:rPr lang="en-US" dirty="0"/>
              <a:t>Can there be any overflows in the computation performed at L?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5994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C0085-5D4C-9945-85A7-234C0713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5C98C-E80B-9D45-B556-5E89EDA2E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program P, is it the case that on all runs of P, variable x has the same value at the end of execution?</a:t>
            </a:r>
          </a:p>
        </p:txBody>
      </p:sp>
    </p:spTree>
    <p:extLst>
      <p:ext uri="{BB962C8B-B14F-4D97-AF65-F5344CB8AC3E}">
        <p14:creationId xmlns:p14="http://schemas.microsoft.com/office/powerpoint/2010/main" val="27560032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Soundness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12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Assistant Professor in CS</a:t>
            </a:r>
          </a:p>
          <a:p>
            <a:r>
              <a:rPr lang="en-US" dirty="0"/>
              <a:t>Research interests: Programming languages</a:t>
            </a:r>
          </a:p>
          <a:p>
            <a:pPr lvl="1"/>
            <a:r>
              <a:rPr lang="en-US" dirty="0"/>
              <a:t>Two past projects</a:t>
            </a:r>
          </a:p>
          <a:p>
            <a:pPr lvl="2"/>
            <a:r>
              <a:rPr lang="en-US" dirty="0"/>
              <a:t>Alias analysis (</a:t>
            </a:r>
            <a:r>
              <a:rPr lang="en-US" dirty="0" err="1"/>
              <a:t>cflaa</a:t>
            </a:r>
            <a:r>
              <a:rPr lang="en-US" dirty="0"/>
              <a:t> pass)</a:t>
            </a:r>
          </a:p>
          <a:p>
            <a:pPr lvl="2"/>
            <a:r>
              <a:rPr lang="en-US" dirty="0"/>
              <a:t>Compiler testing (LLVM/GCC)</a:t>
            </a:r>
          </a:p>
          <a:p>
            <a:r>
              <a:rPr lang="en-US" dirty="0"/>
              <a:t>Contact</a:t>
            </a:r>
          </a:p>
          <a:p>
            <a:pPr lvl="1"/>
            <a:r>
              <a:rPr lang="en-US" dirty="0"/>
              <a:t>Office: KACB 2324</a:t>
            </a:r>
          </a:p>
          <a:p>
            <a:pPr lvl="1"/>
            <a:r>
              <a:rPr lang="en-US" dirty="0"/>
              <a:t>Email: </a:t>
            </a:r>
            <a:r>
              <a:rPr lang="en-US" dirty="0">
                <a:hlinkClick r:id="rId2"/>
              </a:rPr>
              <a:t>qrzhang@gatech.edu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1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0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expectation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personal perspective</a:t>
            </a:r>
          </a:p>
          <a:p>
            <a:r>
              <a:rPr lang="en-US" dirty="0"/>
              <a:t>“PL”-thinking</a:t>
            </a:r>
          </a:p>
        </p:txBody>
      </p:sp>
    </p:spTree>
    <p:extLst>
      <p:ext uri="{BB962C8B-B14F-4D97-AF65-F5344CB8AC3E}">
        <p14:creationId xmlns:p14="http://schemas.microsoft.com/office/powerpoint/2010/main" val="70371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24CE03-8966-5448-ACED-CA0DAB7DFC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4906" y="230967"/>
            <a:ext cx="7998229" cy="59350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DF02AC-71C9-B94E-805A-4A12596BE6F1}"/>
              </a:ext>
            </a:extLst>
          </p:cNvPr>
          <p:cNvSpPr txBox="1"/>
          <p:nvPr/>
        </p:nvSpPr>
        <p:spPr>
          <a:xfrm>
            <a:off x="7913717" y="6257701"/>
            <a:ext cx="3440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Giuseppe F. (Pino) </a:t>
            </a:r>
            <a:r>
              <a:rPr lang="en-US" dirty="0" err="1"/>
              <a:t>Italiano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328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97B5FF-F74E-0346-8F7D-603279E52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856" y="365125"/>
            <a:ext cx="8305228" cy="6167748"/>
          </a:xfrm>
        </p:spPr>
      </p:pic>
    </p:spTree>
    <p:extLst>
      <p:ext uri="{BB962C8B-B14F-4D97-AF65-F5344CB8AC3E}">
        <p14:creationId xmlns:p14="http://schemas.microsoft.com/office/powerpoint/2010/main" val="797910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D256410-9E74-D34F-BA66-F5B89D041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2117" y="431626"/>
            <a:ext cx="7823403" cy="5842457"/>
          </a:xfrm>
        </p:spPr>
      </p:pic>
    </p:spTree>
    <p:extLst>
      <p:ext uri="{BB962C8B-B14F-4D97-AF65-F5344CB8AC3E}">
        <p14:creationId xmlns:p14="http://schemas.microsoft.com/office/powerpoint/2010/main" val="3062842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67C5A0-65DA-3249-9628-E9F4FD9C86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3399" y="198870"/>
            <a:ext cx="8531749" cy="6422533"/>
          </a:xfrm>
        </p:spPr>
      </p:pic>
    </p:spTree>
    <p:extLst>
      <p:ext uri="{BB962C8B-B14F-4D97-AF65-F5344CB8AC3E}">
        <p14:creationId xmlns:p14="http://schemas.microsoft.com/office/powerpoint/2010/main" val="1408723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518</Words>
  <Application>Microsoft Macintosh PowerPoint</Application>
  <PresentationFormat>Widescreen</PresentationFormat>
  <Paragraphs>96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CS 8803 Topics in Program Analysis</vt:lpstr>
      <vt:lpstr>Agenda</vt:lpstr>
      <vt:lpstr>Introduction</vt:lpstr>
      <vt:lpstr>Objectives</vt:lpstr>
      <vt:lpstr>My expectation</vt:lpstr>
      <vt:lpstr>PowerPoint Presentation</vt:lpstr>
      <vt:lpstr>PowerPoint Presentation</vt:lpstr>
      <vt:lpstr>PowerPoint Presentation</vt:lpstr>
      <vt:lpstr>PowerPoint Presentation</vt:lpstr>
      <vt:lpstr>Why this course?</vt:lpstr>
      <vt:lpstr>Course Objectives</vt:lpstr>
      <vt:lpstr>Logistics</vt:lpstr>
      <vt:lpstr>Course logistics</vt:lpstr>
      <vt:lpstr>Course structure</vt:lpstr>
      <vt:lpstr>Paper review</vt:lpstr>
      <vt:lpstr>Paper presentation</vt:lpstr>
      <vt:lpstr>Course Project</vt:lpstr>
      <vt:lpstr>Course Topics</vt:lpstr>
      <vt:lpstr>Todo List</vt:lpstr>
      <vt:lpstr>Static Analysis</vt:lpstr>
      <vt:lpstr>Deciding Non-trivial program properties (without running the program)</vt:lpstr>
      <vt:lpstr>Consider the problem</vt:lpstr>
      <vt:lpstr>Soundness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Zhang, Qirun</dc:creator>
  <cp:lastModifiedBy>Qirun Zhang</cp:lastModifiedBy>
  <cp:revision>30</cp:revision>
  <dcterms:created xsi:type="dcterms:W3CDTF">2019-08-19T14:38:45Z</dcterms:created>
  <dcterms:modified xsi:type="dcterms:W3CDTF">2019-08-21T03:13:51Z</dcterms:modified>
</cp:coreProperties>
</file>